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3" r:id="rId2"/>
    <p:sldId id="320" r:id="rId3"/>
    <p:sldId id="335" r:id="rId4"/>
    <p:sldId id="337" r:id="rId5"/>
    <p:sldId id="338" r:id="rId6"/>
    <p:sldId id="336" r:id="rId7"/>
    <p:sldId id="324" r:id="rId8"/>
    <p:sldId id="323" r:id="rId9"/>
    <p:sldId id="328" r:id="rId10"/>
    <p:sldId id="339" r:id="rId11"/>
    <p:sldId id="329" r:id="rId12"/>
    <p:sldId id="34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862BF-8012-4E3B-AAFD-C2E8A6CBFED0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A4223-5F5B-4164-95B5-DC951FB47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62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從「知其然」到「知其所以然」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知道事物的表面现象，知道事物的本質及其產生的原因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4223-5F5B-4164-95B5-DC951FB47B3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66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>
                <a:solidFill>
                  <a:srgbClr val="0000FF"/>
                </a:solidFill>
              </a:rPr>
              <a:t>共軛性原則</a:t>
            </a:r>
            <a:r>
              <a:rPr lang="en-US" altLang="zh-TW" sz="1200" dirty="0" smtClean="0">
                <a:solidFill>
                  <a:srgbClr val="0000FF"/>
                </a:solidFill>
              </a:rPr>
              <a:t>:</a:t>
            </a:r>
            <a:r>
              <a:rPr lang="zh-TW" altLang="en-US" sz="1200" dirty="0" smtClean="0">
                <a:solidFill>
                  <a:srgbClr val="0000FF"/>
                </a:solidFill>
              </a:rPr>
              <a:t>地理上有共同規律的單位</a:t>
            </a:r>
            <a:r>
              <a:rPr lang="en-US" altLang="zh-TW" sz="1200" dirty="0" smtClean="0">
                <a:solidFill>
                  <a:srgbClr val="0000FF"/>
                </a:solidFill>
              </a:rPr>
              <a:t>;</a:t>
            </a:r>
            <a:r>
              <a:rPr lang="zh-TW" altLang="en-US" sz="1200" dirty="0" smtClean="0">
                <a:solidFill>
                  <a:srgbClr val="0000FF"/>
                </a:solidFill>
              </a:rPr>
              <a:t>通常在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空間上具備連續性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4223-5F5B-4164-95B5-DC951FB47B3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88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Jet streams get </a:t>
            </a:r>
            <a:r>
              <a:rPr lang="en-US" altLang="zh-TW" smtClean="0"/>
              <a:t>stuck under GW: https://youtu.be/U9Da-PrBqMU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4223-5F5B-4164-95B5-DC951FB47B3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52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Thalweg</a:t>
            </a:r>
            <a:r>
              <a:rPr lang="en-US" altLang="zh-TW" dirty="0" smtClean="0"/>
              <a:t>: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最深谷底線</a:t>
            </a:r>
            <a:endParaRPr lang="en-US" altLang="zh-TW" dirty="0" smtClean="0"/>
          </a:p>
          <a:p>
            <a:r>
              <a:rPr lang="en-US" altLang="zh-TW" dirty="0" smtClean="0"/>
              <a:t>Levee: river bank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防洪堤</a:t>
            </a:r>
            <a:endParaRPr lang="en-US" altLang="zh-TW" dirty="0" smtClean="0"/>
          </a:p>
          <a:p>
            <a:r>
              <a:rPr lang="en-US" altLang="zh-TW" dirty="0" smtClean="0"/>
              <a:t>Talus: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崖錐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Chute: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滑梯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Tributary: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支流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Arroyo: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旱谷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4223-5F5B-4164-95B5-DC951FB47B3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3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32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24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03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62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5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76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57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09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2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97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603-127D-48BC-91D2-02DB229A9039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30D21-B504-49E0-B0FA-B330991558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91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nspw302@ntnu.edu.t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2.kknews.cc/SIG=2cjgrp6/12790004p0qq4704r7p7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maps/place/%E6%9F%A5%E7%A7%91%E6%96%87%E5%8C%96%E5%9C%8B%E5%AE%B6%E6%AD%B7%E5%8F%B2%E5%85%AC%E5%9C%92/@36.0500708,-107.9656003,6416m/data=!3m1!1e3!4m12!1m6!3m5!1s0x0:0x85ada4a02ba04512!2z5p-l56eR5paH5YyW5ZyL5a625q235Y-y5YWs5ZyS!8m2!3d36.0529998!4d-107.955924!3m4!1s0x0:0x85ada4a02ba04512!8m2!3d36.0529998!4d-107.95592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.nullschool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a3r-cG8Wi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m0TuC34WSR8" TargetMode="External"/><Relationship Id="rId4" Type="http://schemas.openxmlformats.org/officeDocument/2006/relationships/hyperlink" Target="https://youtu.be/xusdWPuWA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12138"/>
            <a:ext cx="8229600" cy="1143000"/>
          </a:xfrm>
        </p:spPr>
        <p:txBody>
          <a:bodyPr/>
          <a:lstStyle/>
          <a:p>
            <a:r>
              <a:rPr lang="zh-TW" altLang="en-US" dirty="0"/>
              <a:t>地學</a:t>
            </a:r>
            <a:r>
              <a:rPr lang="zh-TW" altLang="en-US" dirty="0" smtClean="0"/>
              <a:t>通論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2840" y="891302"/>
            <a:ext cx="8733656" cy="5922074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翁叔平</a:t>
            </a:r>
            <a:r>
              <a:rPr lang="zh-TW" altLang="en-US" sz="2400" dirty="0" smtClean="0"/>
              <a:t>老師</a:t>
            </a:r>
            <a:r>
              <a:rPr lang="en-US" altLang="zh-TW" sz="2400" dirty="0" smtClean="0"/>
              <a:t>: </a:t>
            </a:r>
            <a:r>
              <a:rPr lang="en-US" altLang="zh-TW" sz="2400" dirty="0" smtClean="0">
                <a:hlinkClick r:id="rId2"/>
              </a:rPr>
              <a:t>znspw302@ntnu.edu.tw</a:t>
            </a:r>
            <a:endParaRPr lang="en-US" altLang="zh-TW" sz="2400" dirty="0" smtClean="0"/>
          </a:p>
          <a:p>
            <a:pPr marL="457200" lvl="1" indent="0">
              <a:buNone/>
            </a:pPr>
            <a:r>
              <a:rPr lang="en-US" altLang="zh-TW" sz="2400" dirty="0" smtClean="0"/>
              <a:t>Tel: 77491633;</a:t>
            </a:r>
            <a:r>
              <a:rPr lang="zh-TW" altLang="en-US" sz="2400" dirty="0"/>
              <a:t>地理系</a:t>
            </a:r>
            <a:r>
              <a:rPr lang="en-US" altLang="zh-TW" sz="2400" dirty="0" smtClean="0"/>
              <a:t>927</a:t>
            </a:r>
            <a:r>
              <a:rPr lang="zh-TW" altLang="en-US" sz="2400" dirty="0" smtClean="0"/>
              <a:t>研究室</a:t>
            </a:r>
            <a:endParaRPr lang="en-US" altLang="zh-TW" sz="2400" dirty="0"/>
          </a:p>
          <a:p>
            <a:pPr marL="457200" lvl="1" indent="0">
              <a:buNone/>
            </a:pPr>
            <a:r>
              <a:rPr lang="en-US" altLang="zh-TW" sz="2400" dirty="0" smtClean="0"/>
              <a:t>Office Hours: Tuesdays 17:30-18:30 and Fridays 10:00-11:00 (or make appointment)</a:t>
            </a:r>
          </a:p>
          <a:p>
            <a:r>
              <a:rPr lang="en-US" altLang="zh-TW" sz="2400" dirty="0" smtClean="0"/>
              <a:t>Textbook: </a:t>
            </a:r>
            <a:r>
              <a:rPr lang="en-US" altLang="zh-TW" sz="2400" i="1" dirty="0" smtClean="0">
                <a:solidFill>
                  <a:srgbClr val="0000FF"/>
                </a:solidFill>
              </a:rPr>
              <a:t>Geosystems: An Introduction to Physical Geography</a:t>
            </a:r>
            <a:r>
              <a:rPr lang="en-US" altLang="zh-TW" sz="2400" dirty="0" smtClean="0"/>
              <a:t>. By R.W. </a:t>
            </a:r>
            <a:r>
              <a:rPr lang="en-US" altLang="zh-TW" sz="2400" dirty="0" err="1" smtClean="0"/>
              <a:t>Christopheson</a:t>
            </a:r>
            <a:r>
              <a:rPr lang="en-US" altLang="zh-TW" sz="2400" dirty="0" smtClean="0"/>
              <a:t>. 10</a:t>
            </a:r>
            <a:r>
              <a:rPr lang="en-US" altLang="zh-TW" sz="2400" baseline="30000" dirty="0" smtClean="0"/>
              <a:t>th</a:t>
            </a:r>
            <a:r>
              <a:rPr lang="en-US" altLang="zh-TW" sz="2400" dirty="0" smtClean="0"/>
              <a:t> ed. [2017; but any version after 5</a:t>
            </a:r>
            <a:r>
              <a:rPr lang="en-US" altLang="zh-TW" sz="2400" baseline="30000" dirty="0" smtClean="0"/>
              <a:t>th</a:t>
            </a:r>
            <a:r>
              <a:rPr lang="en-US" altLang="zh-TW" sz="2400" dirty="0" smtClean="0"/>
              <a:t> ed. (2003) is okay]. </a:t>
            </a:r>
          </a:p>
          <a:p>
            <a:pPr marL="0" indent="0">
              <a:buNone/>
            </a:pPr>
            <a:r>
              <a:rPr lang="en-US" altLang="zh-TW" sz="2400" dirty="0" smtClean="0"/>
              <a:t>    sources: 1. Purchase (</a:t>
            </a:r>
            <a:r>
              <a:rPr lang="zh-TW" altLang="en-US" sz="2400" dirty="0" smtClean="0"/>
              <a:t>黎明書局</a:t>
            </a:r>
            <a:r>
              <a:rPr lang="en-US" altLang="zh-TW" sz="2400" dirty="0" smtClean="0"/>
              <a:t>; </a:t>
            </a:r>
            <a:r>
              <a:rPr lang="zh-TW" altLang="en-US" sz="2400" dirty="0" smtClean="0"/>
              <a:t>重慶南路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段</a:t>
            </a:r>
            <a:r>
              <a:rPr lang="en-US" altLang="zh-TW" sz="2400" dirty="0" smtClean="0"/>
              <a:t>49</a:t>
            </a:r>
            <a:r>
              <a:rPr lang="zh-TW" altLang="en-US" sz="2400" dirty="0" smtClean="0"/>
              <a:t>號</a:t>
            </a:r>
            <a:r>
              <a:rPr lang="en-US" altLang="zh-TW" sz="2400" dirty="0" smtClean="0"/>
              <a:t>; 23310557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	                              23820613; Miss</a:t>
            </a:r>
            <a:r>
              <a:rPr lang="zh-TW" altLang="en-US" sz="2400" dirty="0" smtClean="0"/>
              <a:t>張</a:t>
            </a:r>
            <a:r>
              <a:rPr lang="en-US" altLang="zh-TW" sz="2400" dirty="0" smtClean="0"/>
              <a:t>;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1,200</a:t>
            </a:r>
            <a:r>
              <a:rPr lang="zh-TW" altLang="en-US" sz="2400" dirty="0"/>
              <a:t>元左右</a:t>
            </a:r>
            <a:r>
              <a:rPr lang="en-US" altLang="zh-TW" sz="2400" dirty="0" smtClean="0"/>
              <a:t>)</a:t>
            </a:r>
          </a:p>
          <a:p>
            <a:pPr marL="0" indent="0">
              <a:buNone/>
            </a:pPr>
            <a:r>
              <a:rPr lang="en-US" altLang="zh-TW" sz="2400" dirty="0"/>
              <a:t>	 </a:t>
            </a:r>
            <a:r>
              <a:rPr lang="en-US" altLang="zh-TW" sz="2400" dirty="0" smtClean="0"/>
              <a:t>      2. Library </a:t>
            </a:r>
            <a:r>
              <a:rPr lang="zh-TW" altLang="en-US" sz="2400" dirty="0" smtClean="0"/>
              <a:t>總</a:t>
            </a:r>
            <a:r>
              <a:rPr lang="zh-TW" altLang="en-US" sz="2400" dirty="0"/>
              <a:t>館</a:t>
            </a:r>
            <a:r>
              <a:rPr lang="en-US" altLang="zh-TW" sz="2400" dirty="0"/>
              <a:t>7F</a:t>
            </a:r>
            <a:r>
              <a:rPr lang="zh-TW" altLang="en-US" sz="2400" dirty="0" smtClean="0"/>
              <a:t>書架</a:t>
            </a:r>
            <a:r>
              <a:rPr lang="en-US" altLang="zh-TW" sz="2400" dirty="0" smtClean="0"/>
              <a:t>;</a:t>
            </a:r>
            <a:r>
              <a:rPr lang="zh-TW" altLang="en-US" sz="2400" b="1" dirty="0"/>
              <a:t>索書</a:t>
            </a:r>
            <a:r>
              <a:rPr lang="zh-TW" altLang="en-US" sz="2400" b="1" dirty="0" smtClean="0"/>
              <a:t>號</a:t>
            </a:r>
            <a:r>
              <a:rPr lang="en-US" altLang="zh-TW" sz="2400" b="1" dirty="0" smtClean="0"/>
              <a:t>: </a:t>
            </a:r>
            <a:r>
              <a:rPr lang="en-US" altLang="zh-TW" sz="2400" dirty="0" smtClean="0"/>
              <a:t>910.02 </a:t>
            </a:r>
            <a:r>
              <a:rPr lang="en-US" altLang="zh-TW" sz="2400" dirty="0"/>
              <a:t>C466(2) </a:t>
            </a:r>
            <a:r>
              <a:rPr lang="zh-TW" altLang="en-US" sz="2400" b="1" dirty="0" smtClean="0"/>
              <a:t>條碼</a:t>
            </a:r>
            <a:r>
              <a:rPr lang="en-US" altLang="zh-TW" sz="2400" b="1" dirty="0" smtClean="0"/>
              <a:t>: 	    		            </a:t>
            </a:r>
            <a:r>
              <a:rPr lang="en-US" altLang="zh-TW" sz="2400" dirty="0" smtClean="0"/>
              <a:t>BM0684033 (for 9</a:t>
            </a:r>
            <a:r>
              <a:rPr lang="en-US" altLang="zh-TW" sz="2400" baseline="30000" dirty="0" smtClean="0"/>
              <a:t>th</a:t>
            </a:r>
            <a:r>
              <a:rPr lang="en-US" altLang="zh-TW" sz="2400" dirty="0" smtClean="0"/>
              <a:t>.ed. 2015);</a:t>
            </a:r>
            <a:r>
              <a:rPr lang="zh-TW" altLang="en-US" sz="2400" b="1" dirty="0"/>
              <a:t>索書號</a:t>
            </a:r>
            <a:r>
              <a:rPr lang="en-US" altLang="zh-TW" sz="2400" b="1" dirty="0" smtClean="0"/>
              <a:t>: </a:t>
            </a:r>
            <a:r>
              <a:rPr lang="en-US" altLang="zh-TW" sz="2400" dirty="0"/>
              <a:t>910.02 </a:t>
            </a:r>
            <a:r>
              <a:rPr lang="en-US" altLang="zh-TW" sz="2400" dirty="0" smtClean="0"/>
              <a:t>	                         C467</a:t>
            </a:r>
            <a:r>
              <a:rPr lang="zh-TW" altLang="en-US" sz="2400" b="1" dirty="0"/>
              <a:t>條碼</a:t>
            </a:r>
            <a:r>
              <a:rPr lang="en-US" altLang="zh-TW" sz="2400" b="1" dirty="0"/>
              <a:t>: </a:t>
            </a:r>
            <a:r>
              <a:rPr lang="en-US" altLang="zh-TW" sz="2400" dirty="0" smtClean="0"/>
              <a:t>B20303038 </a:t>
            </a:r>
            <a:r>
              <a:rPr lang="en-US" altLang="zh-TW" sz="2400" dirty="0"/>
              <a:t>(for </a:t>
            </a:r>
            <a:r>
              <a:rPr lang="en-US" altLang="zh-TW" sz="2400" dirty="0" smtClean="0"/>
              <a:t>5</a:t>
            </a:r>
            <a:r>
              <a:rPr lang="en-US" altLang="zh-TW" sz="2400" baseline="30000" dirty="0" smtClean="0"/>
              <a:t>th</a:t>
            </a:r>
            <a:r>
              <a:rPr lang="en-US" altLang="zh-TW" sz="2400" dirty="0" smtClean="0"/>
              <a:t>.ed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2003)</a:t>
            </a:r>
          </a:p>
          <a:p>
            <a:pPr marL="0" indent="0">
              <a:buNone/>
            </a:pPr>
            <a:r>
              <a:rPr lang="en-US" altLang="zh-TW" sz="2400" dirty="0" smtClean="0"/>
              <a:t>	       3. Borrow </a:t>
            </a:r>
            <a:r>
              <a:rPr lang="zh-TW" altLang="en-US" b="1" dirty="0" smtClean="0">
                <a:solidFill>
                  <a:srgbClr val="FF0000"/>
                </a:solidFill>
              </a:rPr>
              <a:t>對學長</a:t>
            </a:r>
            <a:r>
              <a:rPr lang="zh-TW" altLang="en-US" b="1" dirty="0">
                <a:solidFill>
                  <a:srgbClr val="FF0000"/>
                </a:solidFill>
              </a:rPr>
              <a:t>、學姊好</a:t>
            </a:r>
            <a:r>
              <a:rPr lang="zh-TW" altLang="en-US" b="1" dirty="0" smtClean="0">
                <a:solidFill>
                  <a:srgbClr val="FF0000"/>
                </a:solidFill>
              </a:rPr>
              <a:t>一點</a:t>
            </a:r>
            <a:r>
              <a:rPr lang="en-US" altLang="zh-TW" b="1" dirty="0" smtClean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814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7240" y="-162272"/>
            <a:ext cx="4474840" cy="1143000"/>
          </a:xfrm>
        </p:spPr>
        <p:txBody>
          <a:bodyPr/>
          <a:lstStyle/>
          <a:p>
            <a:pPr algn="l"/>
            <a:r>
              <a:rPr lang="en-US" altLang="zh-TW" dirty="0" smtClean="0">
                <a:hlinkClick r:id="rId2"/>
              </a:rPr>
              <a:t>Oxbow river/lake</a:t>
            </a:r>
            <a:endParaRPr lang="zh-TW" altLang="en-US" dirty="0"/>
          </a:p>
        </p:txBody>
      </p:sp>
      <p:pic>
        <p:nvPicPr>
          <p:cNvPr id="1026" name="Picture 2" descr="知乎知识库」— 牛轭湖- 知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47" y="855332"/>
            <a:ext cx="7512769" cy="595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436096" y="112474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a curved lake that was originally a bend in a river but became separated when the river took a new, straighter course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932040" y="44624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>
                <a:solidFill>
                  <a:srgbClr val="0000FF"/>
                </a:solidFill>
              </a:rPr>
              <a:t>U</a:t>
            </a:r>
            <a:r>
              <a:rPr lang="zh-TW" altLang="en-US" sz="2200" dirty="0">
                <a:solidFill>
                  <a:srgbClr val="0000FF"/>
                </a:solidFill>
              </a:rPr>
              <a:t>形</a:t>
            </a:r>
            <a:r>
              <a:rPr lang="zh-TW" altLang="en-US" sz="2200" dirty="0" smtClean="0">
                <a:solidFill>
                  <a:srgbClr val="0000FF"/>
                </a:solidFill>
              </a:rPr>
              <a:t>河道</a:t>
            </a:r>
            <a:r>
              <a:rPr lang="en-US" altLang="zh-TW" sz="2200" dirty="0">
                <a:solidFill>
                  <a:srgbClr val="0000FF"/>
                </a:solidFill>
              </a:rPr>
              <a:t>/</a:t>
            </a:r>
            <a:r>
              <a:rPr lang="zh-TW" altLang="en-US" sz="2200" dirty="0" smtClean="0">
                <a:solidFill>
                  <a:srgbClr val="0000FF"/>
                </a:solidFill>
              </a:rPr>
              <a:t>河</a:t>
            </a:r>
            <a:r>
              <a:rPr lang="zh-TW" altLang="en-US" sz="2200" dirty="0">
                <a:solidFill>
                  <a:srgbClr val="0000FF"/>
                </a:solidFill>
              </a:rPr>
              <a:t>跡湖，又</a:t>
            </a:r>
            <a:r>
              <a:rPr lang="zh-TW" altLang="en-US" sz="2200" dirty="0" smtClean="0">
                <a:solidFill>
                  <a:srgbClr val="0000FF"/>
                </a:solidFill>
              </a:rPr>
              <a:t>稱</a:t>
            </a:r>
            <a:r>
              <a:rPr lang="en-US" altLang="zh-TW" sz="2200" dirty="0">
                <a:solidFill>
                  <a:srgbClr val="0000FF"/>
                </a:solidFill>
              </a:rPr>
              <a:t> </a:t>
            </a:r>
            <a:r>
              <a:rPr lang="zh-TW" altLang="en-US" sz="2200" dirty="0" smtClean="0">
                <a:solidFill>
                  <a:srgbClr val="0000FF"/>
                </a:solidFill>
              </a:rPr>
              <a:t>牛</a:t>
            </a:r>
            <a:r>
              <a:rPr lang="zh-TW" altLang="en-US" sz="2200" dirty="0">
                <a:solidFill>
                  <a:srgbClr val="0000FF"/>
                </a:solidFill>
              </a:rPr>
              <a:t>軛湖、馬蹄湖</a:t>
            </a:r>
            <a:endParaRPr lang="zh-TW" alt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-27384"/>
            <a:ext cx="9108504" cy="1143000"/>
          </a:xfrm>
        </p:spPr>
        <p:txBody>
          <a:bodyPr>
            <a:normAutofit/>
          </a:bodyPr>
          <a:lstStyle/>
          <a:p>
            <a:r>
              <a:rPr lang="en-US" altLang="zh-TW" sz="3600" dirty="0" smtClean="0"/>
              <a:t>Fluvial processes shape the natural landscape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40152" y="1600200"/>
            <a:ext cx="2746648" cy="4525963"/>
          </a:xfrm>
        </p:spPr>
        <p:txBody>
          <a:bodyPr>
            <a:normAutofit/>
          </a:bodyPr>
          <a:lstStyle/>
          <a:p>
            <a:r>
              <a:rPr lang="en-US" altLang="zh-TW" sz="1600" b="1" dirty="0" err="1">
                <a:latin typeface="+mn-ea"/>
              </a:rPr>
              <a:t>Thalweg</a:t>
            </a:r>
            <a:r>
              <a:rPr lang="en-US" altLang="zh-TW" sz="1600" b="1" dirty="0">
                <a:latin typeface="+mn-ea"/>
              </a:rPr>
              <a:t>:</a:t>
            </a:r>
            <a:r>
              <a:rPr lang="zh-TW" altLang="en-US" sz="1600" b="1" dirty="0">
                <a:latin typeface="+mn-ea"/>
              </a:rPr>
              <a:t>最深谷底線</a:t>
            </a:r>
            <a:endParaRPr lang="en-US" altLang="zh-TW" sz="1600" b="1" dirty="0">
              <a:latin typeface="+mn-ea"/>
            </a:endParaRPr>
          </a:p>
          <a:p>
            <a:r>
              <a:rPr lang="en-US" altLang="zh-TW" sz="1600" b="1" dirty="0">
                <a:latin typeface="+mn-ea"/>
              </a:rPr>
              <a:t>Levee: river </a:t>
            </a:r>
            <a:r>
              <a:rPr lang="en-US" altLang="zh-TW" sz="1600" b="1" dirty="0" smtClean="0">
                <a:latin typeface="+mn-ea"/>
              </a:rPr>
              <a:t>bank </a:t>
            </a:r>
            <a:r>
              <a:rPr lang="zh-TW" altLang="en-US" sz="1600" b="1" dirty="0" smtClean="0">
                <a:latin typeface="+mn-ea"/>
              </a:rPr>
              <a:t>防洪</a:t>
            </a:r>
            <a:r>
              <a:rPr lang="zh-TW" altLang="en-US" sz="1600" b="1" dirty="0">
                <a:latin typeface="+mn-ea"/>
              </a:rPr>
              <a:t>堤</a:t>
            </a:r>
            <a:endParaRPr lang="en-US" altLang="zh-TW" sz="1600" b="1" dirty="0">
              <a:latin typeface="+mn-ea"/>
            </a:endParaRPr>
          </a:p>
          <a:p>
            <a:r>
              <a:rPr lang="en-US" altLang="zh-TW" sz="1600" b="1" dirty="0">
                <a:latin typeface="+mn-ea"/>
              </a:rPr>
              <a:t>Talus:</a:t>
            </a:r>
            <a:r>
              <a:rPr lang="zh-TW" altLang="en-US" sz="1600" b="1" dirty="0">
                <a:latin typeface="+mn-ea"/>
              </a:rPr>
              <a:t>崖錐</a:t>
            </a:r>
            <a:endParaRPr lang="en-US" altLang="zh-TW" sz="1600" b="1" dirty="0">
              <a:latin typeface="+mn-ea"/>
            </a:endParaRPr>
          </a:p>
          <a:p>
            <a:r>
              <a:rPr lang="en-US" altLang="zh-TW" sz="1600" b="1" dirty="0">
                <a:latin typeface="+mn-ea"/>
              </a:rPr>
              <a:t>Chute:</a:t>
            </a:r>
            <a:r>
              <a:rPr lang="zh-TW" altLang="en-US" sz="1600" b="1" dirty="0">
                <a:latin typeface="+mn-ea"/>
              </a:rPr>
              <a:t>滑梯</a:t>
            </a:r>
            <a:endParaRPr lang="en-US" altLang="zh-TW" sz="1600" b="1" dirty="0">
              <a:latin typeface="+mn-ea"/>
            </a:endParaRPr>
          </a:p>
          <a:p>
            <a:r>
              <a:rPr lang="en-US" altLang="zh-TW" sz="1600" b="1" dirty="0">
                <a:latin typeface="+mn-ea"/>
              </a:rPr>
              <a:t>Tributary:</a:t>
            </a:r>
            <a:r>
              <a:rPr lang="zh-TW" altLang="en-US" sz="1600" b="1" dirty="0">
                <a:latin typeface="+mn-ea"/>
              </a:rPr>
              <a:t>支流</a:t>
            </a:r>
            <a:endParaRPr lang="en-US" altLang="zh-TW" sz="1600" b="1" dirty="0">
              <a:latin typeface="+mn-ea"/>
            </a:endParaRPr>
          </a:p>
          <a:p>
            <a:r>
              <a:rPr lang="en-US" altLang="zh-TW" sz="1600" b="1" dirty="0">
                <a:latin typeface="+mn-ea"/>
              </a:rPr>
              <a:t>Arroyo:</a:t>
            </a:r>
            <a:r>
              <a:rPr lang="zh-TW" altLang="en-US" sz="1600" b="1" dirty="0">
                <a:latin typeface="+mn-ea"/>
              </a:rPr>
              <a:t>旱</a:t>
            </a:r>
            <a:r>
              <a:rPr lang="zh-TW" altLang="en-US" sz="1600" b="1" dirty="0" smtClean="0">
                <a:latin typeface="+mn-ea"/>
              </a:rPr>
              <a:t>谷</a:t>
            </a:r>
            <a:endParaRPr lang="en-US" altLang="zh-TW" sz="1600" b="1" dirty="0" smtClean="0">
              <a:latin typeface="+mn-ea"/>
            </a:endParaRPr>
          </a:p>
          <a:p>
            <a:r>
              <a:rPr lang="en-US" altLang="zh-TW" sz="1600" b="1" dirty="0" smtClean="0">
                <a:latin typeface="+mn-ea"/>
              </a:rPr>
              <a:t>Coppice:</a:t>
            </a:r>
            <a:r>
              <a:rPr lang="zh-TW" altLang="en-US" sz="1600" b="1" dirty="0"/>
              <a:t>萌生林</a:t>
            </a:r>
            <a:endParaRPr lang="zh-TW" altLang="en-US" sz="1600" b="1" dirty="0">
              <a:latin typeface="+mn-ea"/>
            </a:endParaRPr>
          </a:p>
        </p:txBody>
      </p:sp>
      <p:pic>
        <p:nvPicPr>
          <p:cNvPr id="1026" name="Picture 2" descr="ãfluvial processesãçåçæå°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21148"/>
            <a:ext cx="5269394" cy="593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835696" y="1063198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hlinkClick r:id="rId4"/>
              </a:rPr>
              <a:t>CHACO CANYON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39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71600" y="980728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視為系統性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研究方法的</a:t>
            </a:r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自然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地理區劃</a:t>
            </a:r>
            <a:r>
              <a:rPr lang="zh-TW" altLang="en-US" sz="4000" dirty="0">
                <a:solidFill>
                  <a:srgbClr val="0000FF"/>
                </a:solidFill>
                <a:latin typeface="+mj-ea"/>
                <a:ea typeface="+mj-ea"/>
              </a:rPr>
              <a:t>，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定等級</a:t>
            </a:r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時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無可避免地需考慮</a:t>
            </a:r>
            <a:r>
              <a:rPr lang="zh-TW" altLang="en-US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尺度</a:t>
            </a:r>
            <a:r>
              <a:rPr lang="en-US" altLang="zh-TW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(scale)</a:t>
            </a:r>
            <a:r>
              <a:rPr lang="zh-TW" altLang="en-US" sz="4000" dirty="0" smtClean="0">
                <a:solidFill>
                  <a:srgbClr val="0000FF"/>
                </a:solidFill>
                <a:latin typeface="+mj-ea"/>
                <a:ea typeface="+mj-ea"/>
              </a:rPr>
              <a:t>，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和不同尺度彼此</a:t>
            </a:r>
            <a:r>
              <a:rPr lang="zh-TW" altLang="en-US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互動</a:t>
            </a:r>
            <a:r>
              <a:rPr lang="en-US" altLang="zh-TW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(interaction)</a:t>
            </a:r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下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產生的</a:t>
            </a:r>
            <a:r>
              <a:rPr lang="zh-TW" altLang="en-US" sz="4000" dirty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梯</a:t>
            </a:r>
            <a:r>
              <a:rPr lang="zh-TW" altLang="en-US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度</a:t>
            </a:r>
            <a:r>
              <a:rPr lang="en-US" altLang="zh-TW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(gradient)</a:t>
            </a:r>
            <a:r>
              <a:rPr lang="zh-TW" altLang="en-US" sz="4000" dirty="0" smtClean="0">
                <a:solidFill>
                  <a:srgbClr val="0000FF"/>
                </a:solidFill>
                <a:latin typeface="+mj-ea"/>
                <a:ea typeface="+mj-ea"/>
              </a:rPr>
              <a:t>。</a:t>
            </a:r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而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梯度本身將作為</a:t>
            </a:r>
            <a:r>
              <a:rPr lang="zh-TW" altLang="en-US" sz="4000" dirty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營</a:t>
            </a:r>
            <a:r>
              <a:rPr lang="zh-TW" altLang="en-US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力</a:t>
            </a:r>
            <a:r>
              <a:rPr lang="en-US" altLang="zh-TW" sz="40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(gradient force)</a:t>
            </a:r>
            <a:r>
              <a:rPr lang="zh-TW" altLang="en-US" sz="4000" dirty="0" smtClean="0">
                <a:solidFill>
                  <a:srgbClr val="0000FF"/>
                </a:solidFill>
                <a:latin typeface="+mj-ea"/>
                <a:ea typeface="+mj-ea"/>
              </a:rPr>
              <a:t>，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其</a:t>
            </a:r>
            <a:r>
              <a:rPr lang="zh-TW" altLang="en-US" sz="4000" dirty="0" smtClean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目的</a:t>
            </a:r>
            <a:r>
              <a:rPr lang="zh-TW" altLang="en-US" sz="4000" dirty="0">
                <a:solidFill>
                  <a:srgbClr val="0000FF"/>
                </a:solidFill>
                <a:latin typeface="Adobe 楷体 Std R" pitchFamily="18" charset="-128"/>
                <a:ea typeface="Adobe 楷体 Std R" pitchFamily="18" charset="-128"/>
              </a:rPr>
              <a:t>在消彌尺度差異</a:t>
            </a:r>
            <a:r>
              <a:rPr lang="zh-TW" altLang="en-US" sz="4000" dirty="0">
                <a:solidFill>
                  <a:srgbClr val="0000FF"/>
                </a:solidFill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658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zh-TW" altLang="en-US" dirty="0"/>
              <a:t>地學</a:t>
            </a:r>
            <a:r>
              <a:rPr lang="zh-TW" altLang="en-US" dirty="0" smtClean="0"/>
              <a:t>通論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2952328"/>
          </a:xfrm>
        </p:spPr>
        <p:txBody>
          <a:bodyPr>
            <a:noAutofit/>
          </a:bodyPr>
          <a:lstStyle/>
          <a:p>
            <a:r>
              <a:rPr lang="zh-TW" altLang="en-US" sz="2600" dirty="0" smtClean="0"/>
              <a:t>上課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內容</a:t>
            </a:r>
            <a:r>
              <a:rPr lang="en-US" altLang="zh-TW" sz="2600" dirty="0" smtClean="0"/>
              <a:t>(</a:t>
            </a:r>
            <a:r>
              <a:rPr lang="en-US" altLang="zh-TW" sz="2600" dirty="0" err="1" smtClean="0"/>
              <a:t>ppt</a:t>
            </a:r>
            <a:r>
              <a:rPr lang="zh-TW" altLang="en-US" sz="2600" dirty="0" smtClean="0"/>
              <a:t>檔</a:t>
            </a:r>
            <a:r>
              <a:rPr lang="en-US" altLang="zh-TW" sz="2600" dirty="0" smtClean="0"/>
              <a:t>)</a:t>
            </a:r>
            <a:r>
              <a:rPr lang="zh-TW" altLang="en-US" sz="2600" dirty="0" smtClean="0"/>
              <a:t>和</a:t>
            </a:r>
            <a:r>
              <a:rPr lang="zh-TW" altLang="en-US" sz="2600" dirty="0"/>
              <a:t>閱讀</a:t>
            </a:r>
            <a:r>
              <a:rPr lang="zh-TW" altLang="en-US" sz="2600" dirty="0" smtClean="0"/>
              <a:t>指引在</a:t>
            </a:r>
            <a:r>
              <a:rPr lang="zh-TW" altLang="en-US" sz="2600" dirty="0"/>
              <a:t>那</a:t>
            </a:r>
            <a:r>
              <a:rPr lang="zh-TW" altLang="en-US" sz="2600" dirty="0" smtClean="0"/>
              <a:t>裏</a:t>
            </a:r>
            <a:r>
              <a:rPr lang="en-US" altLang="zh-TW" sz="2600" dirty="0" smtClean="0"/>
              <a:t>?</a:t>
            </a:r>
          </a:p>
          <a:p>
            <a:r>
              <a:rPr lang="zh-TW" altLang="en-US" sz="2600" dirty="0" smtClean="0"/>
              <a:t>期中考</a:t>
            </a:r>
            <a:r>
              <a:rPr lang="en-US" altLang="zh-TW" sz="2600" dirty="0" smtClean="0"/>
              <a:t>:</a:t>
            </a:r>
            <a:r>
              <a:rPr lang="zh-TW" altLang="en-US" sz="2600" dirty="0" smtClean="0"/>
              <a:t>日期</a:t>
            </a:r>
            <a:r>
              <a:rPr lang="en-US" altLang="zh-TW" sz="2600" dirty="0" smtClean="0"/>
              <a:t>:11</a:t>
            </a:r>
            <a:r>
              <a:rPr lang="zh-TW" altLang="en-US" sz="2600" dirty="0" smtClean="0"/>
              <a:t>月</a:t>
            </a:r>
            <a:r>
              <a:rPr lang="en-US" altLang="zh-TW" sz="2600" dirty="0"/>
              <a:t>9</a:t>
            </a:r>
            <a:r>
              <a:rPr lang="zh-TW" altLang="en-US" sz="2600" dirty="0" smtClean="0"/>
              <a:t>日</a:t>
            </a:r>
            <a:r>
              <a:rPr lang="en-US" altLang="zh-TW" sz="2600" dirty="0" smtClean="0"/>
              <a:t>(</a:t>
            </a:r>
            <a:r>
              <a:rPr lang="zh-TW" altLang="en-US" sz="2600" dirty="0"/>
              <a:t>甲班</a:t>
            </a:r>
            <a:r>
              <a:rPr lang="en-US" altLang="zh-TW" sz="2600" dirty="0" smtClean="0"/>
              <a:t>); 11</a:t>
            </a:r>
            <a:r>
              <a:rPr lang="zh-TW" altLang="en-US" sz="2600" dirty="0" smtClean="0"/>
              <a:t>月</a:t>
            </a:r>
            <a:r>
              <a:rPr lang="en-US" altLang="zh-TW" sz="2600" dirty="0" smtClean="0"/>
              <a:t>12</a:t>
            </a:r>
            <a:r>
              <a:rPr lang="zh-TW" altLang="en-US" sz="2600" dirty="0" smtClean="0"/>
              <a:t>日</a:t>
            </a:r>
            <a:r>
              <a:rPr lang="en-US" altLang="zh-TW" sz="2600" dirty="0" smtClean="0"/>
              <a:t>(</a:t>
            </a:r>
            <a:r>
              <a:rPr lang="zh-TW" altLang="en-US" sz="2600" dirty="0"/>
              <a:t>乙班</a:t>
            </a:r>
            <a:r>
              <a:rPr lang="en-US" altLang="zh-TW" sz="2600" dirty="0"/>
              <a:t>) ); 11</a:t>
            </a:r>
            <a:r>
              <a:rPr lang="zh-TW" altLang="en-US" sz="2600" dirty="0"/>
              <a:t>月</a:t>
            </a:r>
            <a:r>
              <a:rPr lang="en-US" altLang="zh-TW" sz="2600" dirty="0" smtClean="0"/>
              <a:t>10</a:t>
            </a:r>
            <a:r>
              <a:rPr lang="zh-TW" altLang="en-US" sz="2600" dirty="0" smtClean="0"/>
              <a:t>日</a:t>
            </a:r>
            <a:r>
              <a:rPr lang="en-US" altLang="zh-TW" sz="2600" dirty="0" smtClean="0"/>
              <a:t>(</a:t>
            </a:r>
            <a:r>
              <a:rPr lang="zh-TW" altLang="en-US" sz="2600" dirty="0"/>
              <a:t>丙班</a:t>
            </a:r>
            <a:r>
              <a:rPr lang="en-US" altLang="zh-TW" sz="2600" dirty="0" smtClean="0"/>
              <a:t>)</a:t>
            </a:r>
          </a:p>
          <a:p>
            <a:r>
              <a:rPr lang="zh-TW" altLang="en-US" sz="2600" dirty="0"/>
              <a:t>考試</a:t>
            </a:r>
            <a:r>
              <a:rPr lang="zh-TW" altLang="en-US" sz="2600" dirty="0" smtClean="0"/>
              <a:t>方式</a:t>
            </a:r>
            <a:r>
              <a:rPr lang="en-US" altLang="zh-TW" sz="2600" dirty="0"/>
              <a:t> </a:t>
            </a:r>
            <a:r>
              <a:rPr lang="en-US" altLang="zh-TW" sz="2600" dirty="0" smtClean="0"/>
              <a:t>=&gt; </a:t>
            </a:r>
            <a:r>
              <a:rPr lang="zh-TW" altLang="en-US" sz="2600" dirty="0" smtClean="0"/>
              <a:t>筆試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en-US" altLang="zh-TW" sz="2600" dirty="0" smtClean="0"/>
              <a:t>      </a:t>
            </a:r>
            <a:r>
              <a:rPr lang="en-US" altLang="zh-TW" sz="2600" dirty="0" err="1" smtClean="0"/>
              <a:t>ppt</a:t>
            </a:r>
            <a:r>
              <a:rPr lang="zh-TW" altLang="en-US" sz="2600" dirty="0" smtClean="0"/>
              <a:t>檔</a:t>
            </a:r>
            <a:r>
              <a:rPr lang="en-US" altLang="zh-TW" sz="2600" dirty="0" smtClean="0"/>
              <a:t>: 30%;</a:t>
            </a:r>
          </a:p>
          <a:p>
            <a:pPr marL="0" indent="0">
              <a:buNone/>
            </a:pPr>
            <a:r>
              <a:rPr lang="en-US" altLang="zh-TW" sz="2600" dirty="0"/>
              <a:t> </a:t>
            </a:r>
            <a:r>
              <a:rPr lang="en-US" altLang="zh-TW" sz="2600" dirty="0" smtClean="0"/>
              <a:t>     </a:t>
            </a:r>
            <a:r>
              <a:rPr lang="zh-TW" altLang="en-US" sz="2600" dirty="0" smtClean="0"/>
              <a:t>閱讀指引</a:t>
            </a:r>
            <a:r>
              <a:rPr lang="en-US" altLang="zh-TW" sz="2600" dirty="0" smtClean="0"/>
              <a:t>: 70%</a:t>
            </a:r>
            <a:endParaRPr lang="zh-TW" altLang="en-US" sz="2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864096" y="3933056"/>
            <a:ext cx="82444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1: Foundations </a:t>
            </a:r>
            <a:r>
              <a:rPr lang="en-US" altLang="zh-TW" sz="2000" dirty="0"/>
              <a:t>of </a:t>
            </a:r>
            <a:r>
              <a:rPr lang="en-US" altLang="zh-TW" sz="2000" dirty="0" smtClean="0"/>
              <a:t>Geography; 141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2: Solar </a:t>
            </a:r>
            <a:r>
              <a:rPr lang="en-US" altLang="zh-TW" sz="2000" dirty="0"/>
              <a:t>Energy, Seasons, and the </a:t>
            </a:r>
            <a:r>
              <a:rPr lang="en-US" altLang="zh-TW" sz="2000" dirty="0" smtClean="0"/>
              <a:t>Atmosphere; 170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3: Atmospheric </a:t>
            </a:r>
            <a:r>
              <a:rPr lang="en-US" altLang="zh-TW" sz="2000" dirty="0"/>
              <a:t>Energy and Global </a:t>
            </a:r>
            <a:r>
              <a:rPr lang="en-US" altLang="zh-TW" sz="2000" dirty="0" smtClean="0"/>
              <a:t>Temperatures; 130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4: Atmospheric </a:t>
            </a:r>
            <a:r>
              <a:rPr lang="en-US" altLang="zh-TW" sz="2000" dirty="0"/>
              <a:t>and Oceanic </a:t>
            </a:r>
            <a:r>
              <a:rPr lang="en-US" altLang="zh-TW" sz="2000" dirty="0" smtClean="0"/>
              <a:t>Circulation; 105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5: Atmospheric </a:t>
            </a:r>
            <a:r>
              <a:rPr lang="en-US" altLang="zh-TW" sz="2000" dirty="0"/>
              <a:t>Water and </a:t>
            </a:r>
            <a:r>
              <a:rPr lang="en-US" altLang="zh-TW" sz="2000" dirty="0" smtClean="0"/>
              <a:t>Weather; 162 questions 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6: Water Resources; 83 </a:t>
            </a:r>
            <a:r>
              <a:rPr lang="en-US" altLang="zh-TW" sz="2000" dirty="0"/>
              <a:t>questions</a:t>
            </a:r>
            <a:endParaRPr lang="en-US" altLang="zh-TW" sz="2000" dirty="0" smtClean="0"/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7: Global </a:t>
            </a:r>
            <a:r>
              <a:rPr lang="en-US" altLang="zh-TW" sz="2000" dirty="0"/>
              <a:t>Climate </a:t>
            </a:r>
            <a:r>
              <a:rPr lang="en-US" altLang="zh-TW" sz="2000" dirty="0" smtClean="0"/>
              <a:t>Systems; 104 questions</a:t>
            </a:r>
          </a:p>
          <a:p>
            <a:pPr algn="ctr">
              <a:spcBef>
                <a:spcPts val="1200"/>
              </a:spcBef>
            </a:pPr>
            <a:r>
              <a:rPr lang="en-US" altLang="zh-TW" sz="2400" b="1" dirty="0" smtClean="0">
                <a:solidFill>
                  <a:schemeClr val="bg1"/>
                </a:solidFill>
              </a:rPr>
              <a:t>Totally, 895 questions (workload </a:t>
            </a:r>
            <a:r>
              <a:rPr lang="zh-TW" altLang="en-US" sz="2400" b="1" dirty="0">
                <a:solidFill>
                  <a:schemeClr val="bg1"/>
                </a:solidFill>
              </a:rPr>
              <a:t>～ 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20 questions/per day)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64756" y="3933056"/>
            <a:ext cx="82444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1: Foundations </a:t>
            </a:r>
            <a:r>
              <a:rPr lang="en-US" altLang="zh-TW" sz="2000" dirty="0"/>
              <a:t>of </a:t>
            </a:r>
            <a:r>
              <a:rPr lang="en-US" altLang="zh-TW" sz="2000" dirty="0" smtClean="0"/>
              <a:t>Geography; 141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2: Solar </a:t>
            </a:r>
            <a:r>
              <a:rPr lang="en-US" altLang="zh-TW" sz="2000" dirty="0"/>
              <a:t>Energy, Seasons, and the </a:t>
            </a:r>
            <a:r>
              <a:rPr lang="en-US" altLang="zh-TW" sz="2000" dirty="0" smtClean="0"/>
              <a:t>Atmosphere; 170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3: Atmospheric </a:t>
            </a:r>
            <a:r>
              <a:rPr lang="en-US" altLang="zh-TW" sz="2000" dirty="0"/>
              <a:t>Energy and Global </a:t>
            </a:r>
            <a:r>
              <a:rPr lang="en-US" altLang="zh-TW" sz="2000" dirty="0" smtClean="0"/>
              <a:t>Temperatures; 130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4: Atmospheric </a:t>
            </a:r>
            <a:r>
              <a:rPr lang="en-US" altLang="zh-TW" sz="2000" dirty="0"/>
              <a:t>and Oceanic </a:t>
            </a:r>
            <a:r>
              <a:rPr lang="en-US" altLang="zh-TW" sz="2000" dirty="0" smtClean="0"/>
              <a:t>Circulation; 105 questions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5: Atmospheric </a:t>
            </a:r>
            <a:r>
              <a:rPr lang="en-US" altLang="zh-TW" sz="2000" dirty="0"/>
              <a:t>Water and </a:t>
            </a:r>
            <a:r>
              <a:rPr lang="en-US" altLang="zh-TW" sz="2000" dirty="0" smtClean="0"/>
              <a:t>Weather; 162 questions </a:t>
            </a:r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6: Water Resources; 83 </a:t>
            </a:r>
            <a:r>
              <a:rPr lang="en-US" altLang="zh-TW" sz="2000" dirty="0"/>
              <a:t>questions</a:t>
            </a:r>
            <a:endParaRPr lang="en-US" altLang="zh-TW" sz="2000" dirty="0" smtClean="0"/>
          </a:p>
          <a:p>
            <a:r>
              <a:rPr lang="zh-TW" altLang="en-US" sz="2000" dirty="0"/>
              <a:t>閱讀</a:t>
            </a:r>
            <a:r>
              <a:rPr lang="zh-TW" altLang="en-US" sz="2000" dirty="0" smtClean="0"/>
              <a:t>指引</a:t>
            </a:r>
            <a:r>
              <a:rPr lang="en-US" altLang="zh-TW" sz="2000" dirty="0" smtClean="0"/>
              <a:t>7: Global </a:t>
            </a:r>
            <a:r>
              <a:rPr lang="en-US" altLang="zh-TW" sz="2000" dirty="0"/>
              <a:t>Climate </a:t>
            </a:r>
            <a:r>
              <a:rPr lang="en-US" altLang="zh-TW" sz="2000" dirty="0" smtClean="0"/>
              <a:t>Systems; 104 questions</a:t>
            </a:r>
          </a:p>
          <a:p>
            <a:pPr algn="ctr">
              <a:spcBef>
                <a:spcPts val="1200"/>
              </a:spcBef>
            </a:pPr>
            <a:r>
              <a:rPr lang="en-US" altLang="zh-TW" sz="2400" b="1" dirty="0" smtClean="0">
                <a:solidFill>
                  <a:srgbClr val="FF0000"/>
                </a:solidFill>
              </a:rPr>
              <a:t>Totally, 895 questions (workload </a:t>
            </a:r>
            <a:r>
              <a:rPr lang="zh-TW" altLang="en-US" sz="2400" b="1" dirty="0">
                <a:solidFill>
                  <a:srgbClr val="FF0000"/>
                </a:solidFill>
              </a:rPr>
              <a:t>～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20 questions/per day)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043608" y="1174100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闡述</a:t>
            </a:r>
            <a:r>
              <a:rPr lang="zh-TW" altLang="en-US" sz="3200" dirty="0"/>
              <a:t>自然地理環境各要素 </a:t>
            </a:r>
            <a:r>
              <a:rPr lang="en-US" altLang="zh-TW" sz="3200" dirty="0"/>
              <a:t>(</a:t>
            </a:r>
            <a:r>
              <a:rPr lang="zh-TW" altLang="en-US" sz="3200" dirty="0"/>
              <a:t>地殼、</a:t>
            </a:r>
            <a:r>
              <a:rPr lang="zh-TW" altLang="en-US" sz="3200" dirty="0">
                <a:solidFill>
                  <a:srgbClr val="0000FF"/>
                </a:solidFill>
              </a:rPr>
              <a:t>大氣、水文</a:t>
            </a:r>
            <a:r>
              <a:rPr lang="zh-TW" altLang="en-US" sz="3200" dirty="0"/>
              <a:t>、地形、生物、土壤等</a:t>
            </a:r>
            <a:r>
              <a:rPr lang="en-US" altLang="zh-TW" sz="3200" dirty="0"/>
              <a:t>) </a:t>
            </a:r>
            <a:r>
              <a:rPr lang="zh-TW" altLang="en-US" sz="3200" dirty="0"/>
              <a:t>的性質與特徵，及其間彼此的</a:t>
            </a:r>
            <a:r>
              <a:rPr lang="zh-TW" altLang="en-US" sz="3200" dirty="0" smtClean="0"/>
              <a:t>關聯</a:t>
            </a:r>
            <a:r>
              <a:rPr lang="zh-TW" altLang="en-US" sz="3200" dirty="0"/>
              <a:t>和</a:t>
            </a:r>
            <a:r>
              <a:rPr lang="zh-TW" altLang="en-US" sz="3200" dirty="0" smtClean="0"/>
              <a:t>作用</a:t>
            </a:r>
            <a:r>
              <a:rPr lang="zh-TW" altLang="en-US" sz="3200" dirty="0"/>
              <a:t>，讓學習者對於自然地理環境有一整體性</a:t>
            </a:r>
            <a:r>
              <a:rPr lang="zh-TW" altLang="en-US" sz="3200" dirty="0" smtClean="0"/>
              <a:t>的</a:t>
            </a:r>
            <a:r>
              <a:rPr lang="zh-TW" altLang="en-US" sz="3200" dirty="0"/>
              <a:t>認識，並能了解其</a:t>
            </a:r>
            <a:r>
              <a:rPr lang="zh-TW" altLang="en-US" sz="3200" dirty="0">
                <a:solidFill>
                  <a:srgbClr val="0000FF"/>
                </a:solidFill>
              </a:rPr>
              <a:t>分異規則</a:t>
            </a:r>
            <a:r>
              <a:rPr lang="zh-TW" altLang="en-US" sz="3200" dirty="0"/>
              <a:t>和</a:t>
            </a:r>
            <a:r>
              <a:rPr lang="zh-TW" altLang="en-US" sz="3200" dirty="0">
                <a:solidFill>
                  <a:srgbClr val="0000FF"/>
                </a:solidFill>
              </a:rPr>
              <a:t>自然</a:t>
            </a:r>
            <a:r>
              <a:rPr lang="zh-TW" altLang="en-US" sz="3200" dirty="0" smtClean="0">
                <a:solidFill>
                  <a:srgbClr val="0000FF"/>
                </a:solidFill>
              </a:rPr>
              <a:t>區劃</a:t>
            </a:r>
            <a:r>
              <a:rPr lang="zh-TW" altLang="en-US" sz="3200" dirty="0" smtClean="0"/>
              <a:t>等</a:t>
            </a:r>
            <a:r>
              <a:rPr lang="zh-TW" altLang="en-US" sz="3200" dirty="0"/>
              <a:t>基本概念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7544" y="332656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/>
              <a:t>課程目標</a:t>
            </a:r>
          </a:p>
        </p:txBody>
      </p:sp>
    </p:spTree>
    <p:extLst>
      <p:ext uri="{BB962C8B-B14F-4D97-AF65-F5344CB8AC3E}">
        <p14:creationId xmlns:p14="http://schemas.microsoft.com/office/powerpoint/2010/main" val="38827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地理教室，無國界: 高一第一冊L7行星風系和地方風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5661"/>
            <a:ext cx="6624736" cy="696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51520" y="1886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/>
              <a:t>行星風系概念圖</a:t>
            </a:r>
          </a:p>
        </p:txBody>
      </p:sp>
    </p:spTree>
    <p:extLst>
      <p:ext uri="{BB962C8B-B14F-4D97-AF65-F5344CB8AC3E}">
        <p14:creationId xmlns:p14="http://schemas.microsoft.com/office/powerpoint/2010/main" val="17882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043608" y="1174100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闡述</a:t>
            </a:r>
            <a:r>
              <a:rPr lang="zh-TW" altLang="en-US" sz="3200" dirty="0"/>
              <a:t>自然地理環境各要素 </a:t>
            </a:r>
            <a:r>
              <a:rPr lang="en-US" altLang="zh-TW" sz="3200" dirty="0"/>
              <a:t>(</a:t>
            </a:r>
            <a:r>
              <a:rPr lang="zh-TW" altLang="en-US" sz="3200" dirty="0"/>
              <a:t>地殼、</a:t>
            </a:r>
            <a:r>
              <a:rPr lang="zh-TW" altLang="en-US" sz="3200" dirty="0">
                <a:solidFill>
                  <a:srgbClr val="0000FF"/>
                </a:solidFill>
              </a:rPr>
              <a:t>大氣、水文</a:t>
            </a:r>
            <a:r>
              <a:rPr lang="zh-TW" altLang="en-US" sz="3200" dirty="0"/>
              <a:t>、地形、生物、土壤等</a:t>
            </a:r>
            <a:r>
              <a:rPr lang="en-US" altLang="zh-TW" sz="3200" dirty="0"/>
              <a:t>) </a:t>
            </a:r>
            <a:r>
              <a:rPr lang="zh-TW" altLang="en-US" sz="3200" dirty="0"/>
              <a:t>的性質與特徵，及其間彼此的</a:t>
            </a:r>
            <a:r>
              <a:rPr lang="zh-TW" altLang="en-US" sz="3200" dirty="0" smtClean="0"/>
              <a:t>關聯</a:t>
            </a:r>
            <a:r>
              <a:rPr lang="zh-TW" altLang="en-US" sz="3200" dirty="0"/>
              <a:t>和</a:t>
            </a:r>
            <a:r>
              <a:rPr lang="zh-TW" altLang="en-US" sz="3200" dirty="0" smtClean="0"/>
              <a:t>作用</a:t>
            </a:r>
            <a:r>
              <a:rPr lang="zh-TW" altLang="en-US" sz="3200" dirty="0"/>
              <a:t>，讓學習者對於自然地理環境有一整體性</a:t>
            </a:r>
            <a:r>
              <a:rPr lang="zh-TW" altLang="en-US" sz="3200" dirty="0" smtClean="0"/>
              <a:t>的</a:t>
            </a:r>
            <a:r>
              <a:rPr lang="zh-TW" altLang="en-US" sz="3200" dirty="0"/>
              <a:t>認識，並能了解其</a:t>
            </a:r>
            <a:r>
              <a:rPr lang="zh-TW" altLang="en-US" sz="3200" dirty="0">
                <a:solidFill>
                  <a:srgbClr val="0000FF"/>
                </a:solidFill>
              </a:rPr>
              <a:t>分異規則</a:t>
            </a:r>
            <a:r>
              <a:rPr lang="zh-TW" altLang="en-US" sz="3200" dirty="0"/>
              <a:t>和</a:t>
            </a:r>
            <a:r>
              <a:rPr lang="zh-TW" altLang="en-US" sz="3200" dirty="0">
                <a:solidFill>
                  <a:srgbClr val="0000FF"/>
                </a:solidFill>
              </a:rPr>
              <a:t>自然</a:t>
            </a:r>
            <a:r>
              <a:rPr lang="zh-TW" altLang="en-US" sz="3200" dirty="0" smtClean="0">
                <a:solidFill>
                  <a:srgbClr val="0000FF"/>
                </a:solidFill>
              </a:rPr>
              <a:t>區劃</a:t>
            </a:r>
            <a:r>
              <a:rPr lang="zh-TW" altLang="en-US" sz="3200" dirty="0" smtClean="0"/>
              <a:t>等</a:t>
            </a:r>
            <a:r>
              <a:rPr lang="zh-TW" altLang="en-US" sz="3200" dirty="0"/>
              <a:t>基本概念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7544" y="332656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/>
              <a:t>課程目標</a:t>
            </a:r>
          </a:p>
        </p:txBody>
      </p:sp>
    </p:spTree>
    <p:extLst>
      <p:ext uri="{BB962C8B-B14F-4D97-AF65-F5344CB8AC3E}">
        <p14:creationId xmlns:p14="http://schemas.microsoft.com/office/powerpoint/2010/main" val="35470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自然地理區劃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依據前述的自然地理環境要素的地域分</a:t>
            </a:r>
            <a:r>
              <a:rPr lang="zh-TW" altLang="en-US" dirty="0" smtClean="0"/>
              <a:t>異</a:t>
            </a:r>
            <a:r>
              <a:rPr lang="en-US" altLang="zh-TW" dirty="0" smtClean="0"/>
              <a:t>(</a:t>
            </a:r>
            <a:r>
              <a:rPr lang="zh-TW" altLang="en-US" sz="2400" dirty="0"/>
              <a:t>空間分佈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相似</a:t>
            </a:r>
            <a:r>
              <a:rPr lang="zh-TW" altLang="en-US" sz="2400" dirty="0" smtClean="0"/>
              <a:t>性和差異性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而</a:t>
            </a:r>
            <a:r>
              <a:rPr lang="zh-TW" altLang="en-US" dirty="0"/>
              <a:t>進行的區域</a:t>
            </a:r>
            <a:r>
              <a:rPr lang="zh-TW" altLang="en-US" dirty="0" smtClean="0"/>
              <a:t>劃分</a:t>
            </a:r>
            <a:r>
              <a:rPr lang="zh-TW" altLang="en-US" dirty="0"/>
              <a:t>，</a:t>
            </a:r>
            <a:r>
              <a:rPr lang="zh-TW" altLang="en-US" dirty="0" smtClean="0"/>
              <a:t>為</a:t>
            </a:r>
            <a:r>
              <a:rPr lang="zh-TW" altLang="en-US" dirty="0"/>
              <a:t>一定</a:t>
            </a:r>
            <a:r>
              <a:rPr lang="zh-TW" altLang="en-US" dirty="0" smtClean="0"/>
              <a:t>等級的</a:t>
            </a:r>
            <a:r>
              <a:rPr lang="zh-TW" altLang="en-US" dirty="0"/>
              <a:t>系統性研究方法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其目的是便於根據不同區域的自然情況考慮如何合理利用與改造</a:t>
            </a:r>
            <a:r>
              <a:rPr lang="zh-TW" altLang="en-US" dirty="0" smtClean="0"/>
              <a:t>自然資源</a:t>
            </a:r>
            <a:r>
              <a:rPr lang="en-US" altLang="zh-TW" dirty="0" smtClean="0"/>
              <a:t>(</a:t>
            </a:r>
            <a:r>
              <a:rPr lang="zh-TW" altLang="en-US" sz="2400" dirty="0"/>
              <a:t>因地制宜進行生產佈局和制定各種有利人類發展的社經規劃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自然</a:t>
            </a:r>
            <a:r>
              <a:rPr lang="zh-TW" altLang="en-US" dirty="0"/>
              <a:t>地理區劃不必然一成不變</a:t>
            </a:r>
            <a:r>
              <a:rPr lang="en-US" altLang="zh-TW" dirty="0" smtClean="0"/>
              <a:t>﹔</a:t>
            </a:r>
            <a:r>
              <a:rPr lang="zh-TW" altLang="en-US" dirty="0"/>
              <a:t>它可以再</a:t>
            </a:r>
            <a:r>
              <a:rPr lang="zh-TW" altLang="en-US" dirty="0" smtClean="0"/>
              <a:t>劃分</a:t>
            </a:r>
            <a:r>
              <a:rPr lang="en-US" altLang="zh-TW" dirty="0" smtClean="0"/>
              <a:t>(</a:t>
            </a:r>
            <a:r>
              <a:rPr lang="zh-TW" altLang="en-US" sz="2400" dirty="0"/>
              <a:t>根據地域分異規律可將等級高的單位劃分成等級低的單位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zh-TW" altLang="en-US" dirty="0"/>
              <a:t>也可以反向</a:t>
            </a:r>
            <a:r>
              <a:rPr lang="zh-TW" altLang="en-US" dirty="0" smtClean="0"/>
              <a:t>合併</a:t>
            </a:r>
            <a:r>
              <a:rPr lang="en-US" altLang="zh-TW" dirty="0"/>
              <a:t>(</a:t>
            </a:r>
            <a:r>
              <a:rPr lang="zh-TW" altLang="en-US" sz="2400" dirty="0" smtClean="0"/>
              <a:t>根據共</a:t>
            </a:r>
            <a:r>
              <a:rPr lang="zh-TW" altLang="en-US" sz="2400" dirty="0"/>
              <a:t>軛性原則將等級低</a:t>
            </a:r>
            <a:r>
              <a:rPr lang="zh-TW" altLang="en-US" sz="2400" dirty="0" smtClean="0"/>
              <a:t>的單位</a:t>
            </a:r>
            <a:r>
              <a:rPr lang="zh-TW" altLang="en-US" sz="2400" dirty="0"/>
              <a:t>合併成等級高</a:t>
            </a:r>
            <a:r>
              <a:rPr lang="zh-TW" altLang="en-US" sz="2400" dirty="0" smtClean="0"/>
              <a:t>的單位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899592" y="580526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共軛性</a:t>
            </a:r>
            <a:r>
              <a:rPr lang="zh-TW" altLang="en-US" dirty="0" smtClean="0"/>
              <a:t>原則</a:t>
            </a:r>
            <a:r>
              <a:rPr lang="en-US" altLang="zh-TW" dirty="0" smtClean="0"/>
              <a:t>: </a:t>
            </a:r>
            <a:r>
              <a:rPr lang="zh-TW" altLang="en-US" dirty="0" smtClean="0"/>
              <a:t>地理</a:t>
            </a:r>
            <a:r>
              <a:rPr lang="zh-TW" altLang="en-US" dirty="0"/>
              <a:t>上有共同規律的單位</a:t>
            </a:r>
            <a:r>
              <a:rPr lang="en-US" altLang="zh-TW" dirty="0"/>
              <a:t>;</a:t>
            </a:r>
            <a:r>
              <a:rPr lang="zh-TW" altLang="en-US" dirty="0"/>
              <a:t>通常在空間上具備連續性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868144" y="364444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地理學</a:t>
            </a:r>
            <a:r>
              <a:rPr lang="en-US" altLang="zh-TW" b="1" dirty="0" smtClean="0">
                <a:solidFill>
                  <a:srgbClr val="FF0000"/>
                </a:solidFill>
              </a:rPr>
              <a:t>: </a:t>
            </a:r>
            <a:r>
              <a:rPr lang="zh-TW" altLang="en-US" b="1" dirty="0" smtClean="0">
                <a:solidFill>
                  <a:srgbClr val="FF0000"/>
                </a:solidFill>
              </a:rPr>
              <a:t>帝國</a:t>
            </a:r>
            <a:r>
              <a:rPr lang="zh-TW" altLang="en-US" b="1" dirty="0">
                <a:solidFill>
                  <a:srgbClr val="FF0000"/>
                </a:solidFill>
              </a:rPr>
              <a:t>之學</a:t>
            </a:r>
          </a:p>
        </p:txBody>
      </p:sp>
    </p:spTree>
    <p:extLst>
      <p:ext uri="{BB962C8B-B14F-4D97-AF65-F5344CB8AC3E}">
        <p14:creationId xmlns:p14="http://schemas.microsoft.com/office/powerpoint/2010/main" val="30564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dirty="0"/>
              <a:t>Personal </a:t>
            </a:r>
            <a:r>
              <a:rPr lang="en-US" altLang="zh-TW" dirty="0" smtClean="0"/>
              <a:t>Implications</a:t>
            </a:r>
            <a:br>
              <a:rPr lang="en-US" altLang="zh-TW" dirty="0" smtClean="0"/>
            </a:br>
            <a:r>
              <a:rPr lang="en-US" altLang="zh-TW" dirty="0" smtClean="0"/>
              <a:t>(for freshman)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You will need to be </a:t>
            </a:r>
            <a:r>
              <a:rPr lang="en-US" altLang="zh-TW" b="1" dirty="0" smtClean="0"/>
              <a:t>self-motivated </a:t>
            </a:r>
            <a:r>
              <a:rPr lang="en-US" altLang="zh-TW" dirty="0"/>
              <a:t>to complete the course requirements. </a:t>
            </a:r>
            <a:endParaRPr lang="en-US" altLang="zh-TW" dirty="0" smtClean="0"/>
          </a:p>
          <a:p>
            <a:r>
              <a:rPr lang="en-US" altLang="zh-TW" dirty="0" smtClean="0"/>
              <a:t>Forming a </a:t>
            </a:r>
            <a:r>
              <a:rPr lang="en-US" altLang="zh-TW" b="1" dirty="0"/>
              <a:t>Study </a:t>
            </a:r>
            <a:r>
              <a:rPr lang="en-US" altLang="zh-TW" b="1" dirty="0" smtClean="0"/>
              <a:t>Group </a:t>
            </a:r>
            <a:r>
              <a:rPr lang="en-US" altLang="zh-TW" dirty="0" smtClean="0"/>
              <a:t>is </a:t>
            </a:r>
            <a:r>
              <a:rPr lang="en-US" altLang="zh-TW" dirty="0"/>
              <a:t>one of the most effective </a:t>
            </a:r>
            <a:r>
              <a:rPr lang="en-US" altLang="zh-TW" dirty="0" smtClean="0"/>
              <a:t> </a:t>
            </a:r>
            <a:r>
              <a:rPr lang="en-US" altLang="zh-TW" dirty="0"/>
              <a:t>and enjoyable </a:t>
            </a:r>
            <a:r>
              <a:rPr lang="en-US" altLang="zh-TW" dirty="0" smtClean="0"/>
              <a:t>methods </a:t>
            </a:r>
            <a:r>
              <a:rPr lang="en-US" altLang="zh-TW" dirty="0"/>
              <a:t>of learning. </a:t>
            </a:r>
            <a:r>
              <a:rPr lang="en-US" altLang="zh-TW" dirty="0" smtClean="0"/>
              <a:t>It will </a:t>
            </a:r>
            <a:r>
              <a:rPr lang="en-US" altLang="zh-TW" dirty="0"/>
              <a:t>only be as </a:t>
            </a:r>
            <a:r>
              <a:rPr lang="en-US" altLang="zh-TW" dirty="0" smtClean="0"/>
              <a:t>helpful </a:t>
            </a:r>
            <a:r>
              <a:rPr lang="en-US" altLang="zh-TW" dirty="0"/>
              <a:t>as you choose to make </a:t>
            </a:r>
            <a:r>
              <a:rPr lang="en-US" altLang="zh-TW" dirty="0" smtClean="0"/>
              <a:t>it. </a:t>
            </a:r>
          </a:p>
          <a:p>
            <a:r>
              <a:rPr lang="en-US" altLang="zh-TW" dirty="0"/>
              <a:t>Y</a:t>
            </a:r>
            <a:r>
              <a:rPr lang="en-US" altLang="zh-TW" dirty="0" smtClean="0"/>
              <a:t>ou </a:t>
            </a:r>
            <a:r>
              <a:rPr lang="en-US" altLang="zh-TW" dirty="0"/>
              <a:t>will have the opportunity to direct your own learning times and styles.  You </a:t>
            </a:r>
            <a:r>
              <a:rPr lang="en-US" altLang="zh-TW" dirty="0" smtClean="0"/>
              <a:t>should, and will </a:t>
            </a:r>
            <a:r>
              <a:rPr lang="en-US" altLang="zh-TW" dirty="0"/>
              <a:t>learn </a:t>
            </a:r>
            <a:r>
              <a:rPr lang="en-US" altLang="zh-TW" dirty="0" smtClean="0"/>
              <a:t>skills in </a:t>
            </a:r>
            <a:r>
              <a:rPr lang="en-US" altLang="zh-TW" b="1" dirty="0"/>
              <a:t>time management </a:t>
            </a:r>
            <a:r>
              <a:rPr lang="en-US" altLang="zh-TW" dirty="0"/>
              <a:t>and </a:t>
            </a:r>
            <a:r>
              <a:rPr lang="en-US" altLang="zh-TW" b="1" dirty="0" smtClean="0"/>
              <a:t>self-directed </a:t>
            </a:r>
            <a:r>
              <a:rPr lang="en-US" altLang="zh-TW" b="1" dirty="0"/>
              <a:t>learning</a:t>
            </a:r>
            <a:r>
              <a:rPr lang="en-US" altLang="zh-TW" dirty="0"/>
              <a:t>.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27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/>
              <a:t>Practical Implications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The workload for this </a:t>
            </a:r>
            <a:r>
              <a:rPr lang="en-US" altLang="zh-TW" sz="2400" dirty="0" smtClean="0"/>
              <a:t>introductory course </a:t>
            </a:r>
            <a:r>
              <a:rPr lang="en-US" altLang="zh-TW" sz="2400" dirty="0"/>
              <a:t>is equivalent to any other 2 credit hour class offered on campus – approximately </a:t>
            </a:r>
            <a:r>
              <a:rPr lang="en-US" altLang="zh-TW" sz="2400" dirty="0" smtClean="0"/>
              <a:t>1 hour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reading assigned 7 guidance </a:t>
            </a:r>
            <a:r>
              <a:rPr lang="en-US" altLang="zh-TW" sz="2400" b="1" dirty="0" smtClean="0"/>
              <a:t>everyday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and </a:t>
            </a:r>
            <a:r>
              <a:rPr lang="en-US" altLang="zh-TW" sz="2400" dirty="0" smtClean="0"/>
              <a:t>1 hour for studying course lecture after class.</a:t>
            </a:r>
          </a:p>
          <a:p>
            <a:r>
              <a:rPr lang="en-US" altLang="zh-TW" sz="2400" dirty="0" smtClean="0"/>
              <a:t>You </a:t>
            </a:r>
            <a:r>
              <a:rPr lang="en-US" altLang="zh-TW" sz="2400" dirty="0"/>
              <a:t>will be expected to be diligent </a:t>
            </a:r>
            <a:r>
              <a:rPr lang="en-US" altLang="zh-TW" sz="2400" dirty="0" smtClean="0"/>
              <a:t>in order to gain a good grade.</a:t>
            </a:r>
          </a:p>
          <a:p>
            <a:r>
              <a:rPr lang="en-US" altLang="zh-TW" sz="2400" dirty="0" smtClean="0"/>
              <a:t>You should frequently chat </a:t>
            </a:r>
            <a:r>
              <a:rPr lang="en-US" altLang="zh-TW" sz="2400" dirty="0"/>
              <a:t>with the instructor </a:t>
            </a:r>
            <a:r>
              <a:rPr lang="en-US" altLang="zh-TW" sz="2400" dirty="0" smtClean="0"/>
              <a:t>and classmates about </a:t>
            </a:r>
            <a:r>
              <a:rPr lang="en-US" altLang="zh-TW" sz="2400" dirty="0"/>
              <a:t>course </a:t>
            </a:r>
            <a:r>
              <a:rPr lang="en-US" altLang="zh-TW" sz="2400" dirty="0" smtClean="0"/>
              <a:t>content. </a:t>
            </a:r>
          </a:p>
          <a:p>
            <a:r>
              <a:rPr lang="en-US" altLang="zh-TW" sz="2400" dirty="0" smtClean="0"/>
              <a:t>You </a:t>
            </a:r>
            <a:r>
              <a:rPr lang="en-US" altLang="zh-TW" sz="2400" dirty="0"/>
              <a:t>will need to complete assignments absolutely on time in order that they may be forwarded to the instructor.  </a:t>
            </a:r>
            <a:endParaRPr lang="en-US" altLang="zh-TW" sz="2400" dirty="0" smtClean="0"/>
          </a:p>
          <a:p>
            <a:r>
              <a:rPr lang="en-US" altLang="zh-TW" sz="2400" dirty="0"/>
              <a:t>Y</a:t>
            </a:r>
            <a:r>
              <a:rPr lang="en-US" altLang="zh-TW" sz="2400" dirty="0" smtClean="0"/>
              <a:t>ou </a:t>
            </a:r>
            <a:r>
              <a:rPr lang="en-US" altLang="zh-TW" sz="2400" dirty="0"/>
              <a:t>are encouraged to organize a “Study Group” which will meet </a:t>
            </a:r>
            <a:r>
              <a:rPr lang="en-US" altLang="zh-TW" sz="2400" dirty="0" smtClean="0"/>
              <a:t>regularly, </a:t>
            </a:r>
            <a:r>
              <a:rPr lang="en-US" altLang="zh-TW" sz="2400" dirty="0"/>
              <a:t>in order to work </a:t>
            </a:r>
            <a:r>
              <a:rPr lang="en-US" altLang="zh-TW" sz="2400" dirty="0" smtClean="0"/>
              <a:t>together </a:t>
            </a:r>
            <a:r>
              <a:rPr lang="en-US" altLang="zh-TW" sz="2400" dirty="0"/>
              <a:t>and help </a:t>
            </a:r>
            <a:r>
              <a:rPr lang="en-US" altLang="zh-TW" sz="2400" dirty="0" smtClean="0"/>
              <a:t>each other </a:t>
            </a:r>
            <a:r>
              <a:rPr lang="en-US" altLang="zh-TW" sz="2400" dirty="0"/>
              <a:t>understand </a:t>
            </a:r>
            <a:r>
              <a:rPr lang="en-US" altLang="zh-TW" sz="2400" dirty="0" smtClean="0"/>
              <a:t>some difficult concepts the instructor delivers.</a:t>
            </a:r>
          </a:p>
          <a:p>
            <a:r>
              <a:rPr lang="en-US" altLang="zh-TW" sz="2400" dirty="0">
                <a:hlinkClick r:id="rId2"/>
              </a:rPr>
              <a:t>Internet access </a:t>
            </a:r>
            <a:r>
              <a:rPr lang="en-US" altLang="zh-TW" sz="2400" dirty="0"/>
              <a:t>is becoming essential as a source of information relevant to the course</a:t>
            </a:r>
            <a:r>
              <a:rPr lang="en-US" altLang="zh-TW" sz="2400" dirty="0" smtClean="0"/>
              <a:t>.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7348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Your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Homework (no need to turn in)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為什麼要有降雨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降雨</a:t>
            </a:r>
            <a:r>
              <a:rPr lang="zh-TW" altLang="en-US" dirty="0"/>
              <a:t>如何</a:t>
            </a:r>
            <a:r>
              <a:rPr lang="zh-TW" altLang="en-US" dirty="0" smtClean="0"/>
              <a:t>發生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為什麼陸表有</a:t>
            </a:r>
            <a:r>
              <a:rPr lang="zh-TW" altLang="en-US" dirty="0" smtClean="0"/>
              <a:t>河流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為什麼</a:t>
            </a:r>
            <a:r>
              <a:rPr lang="zh-TW" altLang="en-US" dirty="0">
                <a:hlinkClick r:id="rId3"/>
              </a:rPr>
              <a:t>河流</a:t>
            </a:r>
            <a:r>
              <a:rPr lang="zh-TW" altLang="en-US" dirty="0"/>
              <a:t>會</a:t>
            </a:r>
            <a:r>
              <a:rPr lang="zh-TW" altLang="en-US" dirty="0" smtClean="0"/>
              <a:t>拐彎</a:t>
            </a:r>
            <a:r>
              <a:rPr lang="en-US" altLang="zh-TW" dirty="0" smtClean="0"/>
              <a:t>? </a:t>
            </a:r>
            <a:r>
              <a:rPr lang="zh-TW" altLang="en-US" dirty="0" smtClean="0">
                <a:hlinkClick r:id="rId4"/>
              </a:rPr>
              <a:t>洋流</a:t>
            </a:r>
            <a:r>
              <a:rPr lang="zh-TW" altLang="en-US" dirty="0" smtClean="0"/>
              <a:t>呢</a:t>
            </a:r>
            <a:r>
              <a:rPr lang="en-US" altLang="zh-TW" dirty="0"/>
              <a:t> </a:t>
            </a:r>
            <a:r>
              <a:rPr lang="zh-TW" altLang="en-US" dirty="0" smtClean="0">
                <a:hlinkClick r:id="rId5"/>
              </a:rPr>
              <a:t>風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4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1046</Words>
  <Application>Microsoft Office PowerPoint</Application>
  <PresentationFormat>如螢幕大小 (4:3)</PresentationFormat>
  <Paragraphs>84</Paragraphs>
  <Slides>12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地學通論(2)</vt:lpstr>
      <vt:lpstr>地學通論(2)</vt:lpstr>
      <vt:lpstr>PowerPoint 簡報</vt:lpstr>
      <vt:lpstr>PowerPoint 簡報</vt:lpstr>
      <vt:lpstr>PowerPoint 簡報</vt:lpstr>
      <vt:lpstr>自然地理區劃</vt:lpstr>
      <vt:lpstr>Personal Implications (for freshman)</vt:lpstr>
      <vt:lpstr>Practical Implications</vt:lpstr>
      <vt:lpstr>Your 1st Homework (no need to turn in)</vt:lpstr>
      <vt:lpstr>Oxbow river/lake</vt:lpstr>
      <vt:lpstr>Fluvial processes shape the natural landscape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Geography and Climatology</dc:title>
  <dc:creator>jacob</dc:creator>
  <cp:lastModifiedBy>jacob</cp:lastModifiedBy>
  <cp:revision>109</cp:revision>
  <dcterms:created xsi:type="dcterms:W3CDTF">2013-09-09T08:01:40Z</dcterms:created>
  <dcterms:modified xsi:type="dcterms:W3CDTF">2020-09-20T23:42:45Z</dcterms:modified>
</cp:coreProperties>
</file>